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82" r:id="rId5"/>
    <p:sldId id="308" r:id="rId6"/>
    <p:sldId id="297" r:id="rId7"/>
    <p:sldId id="298" r:id="rId8"/>
    <p:sldId id="309" r:id="rId9"/>
    <p:sldId id="300" r:id="rId10"/>
    <p:sldId id="301" r:id="rId11"/>
    <p:sldId id="283" r:id="rId12"/>
    <p:sldId id="303" r:id="rId13"/>
    <p:sldId id="302" r:id="rId14"/>
    <p:sldId id="292" r:id="rId15"/>
    <p:sldId id="285" r:id="rId16"/>
    <p:sldId id="304" r:id="rId17"/>
    <p:sldId id="305" r:id="rId18"/>
    <p:sldId id="306" r:id="rId19"/>
    <p:sldId id="310" r:id="rId20"/>
    <p:sldId id="307" r:id="rId21"/>
    <p:sldId id="311" r:id="rId22"/>
    <p:sldId id="312" r:id="rId23"/>
    <p:sldId id="296" r:id="rId24"/>
    <p:sldId id="29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2" autoAdjust="0"/>
    <p:restoredTop sz="94574" autoAdjust="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4/26/2019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gif>
</file>

<file path=ppt/media/image20.png>
</file>

<file path=ppt/media/image21.gif>
</file>

<file path=ppt/media/image2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4/26/2019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7260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3996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8349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5328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4757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3075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79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F8443E-0D06-4057-933B-C87E884C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69843" y="6161778"/>
            <a:ext cx="1650255" cy="584194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LITERATURE REVIEW OF </a:t>
            </a:r>
            <a:b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MWIP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72" r:id="rId13"/>
    <p:sldLayoutId id="2147483666" r:id="rId14"/>
    <p:sldLayoutId id="2147483667" r:id="rId15"/>
    <p:sldLayoutId id="2147483668" r:id="rId16"/>
    <p:sldLayoutId id="2147483673" r:id="rId17"/>
    <p:sldLayoutId id="2147483675" r:id="rId18"/>
    <p:sldLayoutId id="2147483669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Segway_Polizei_4.jpg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4781725" y="2811109"/>
            <a:ext cx="2303515" cy="22512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Erivelton Gualter dos Santos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2811109"/>
            <a:ext cx="6798250" cy="1674470"/>
          </a:xfrm>
        </p:spPr>
        <p:txBody>
          <a:bodyPr/>
          <a:lstStyle/>
          <a:p>
            <a:r>
              <a:rPr lang="en-US" dirty="0"/>
              <a:t>Term Paper presentation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3115352"/>
            <a:ext cx="3401478" cy="1192038"/>
          </a:xfrm>
        </p:spPr>
        <p:txBody>
          <a:bodyPr/>
          <a:lstStyle/>
          <a:p>
            <a:r>
              <a:rPr lang="en-US" dirty="0"/>
              <a:t>Nonlinear System 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946ECB-BB70-45EB-97EF-7E6C48DA41CE}"/>
              </a:ext>
            </a:extLst>
          </p:cNvPr>
          <p:cNvSpPr txBox="1"/>
          <p:nvPr/>
        </p:nvSpPr>
        <p:spPr>
          <a:xfrm>
            <a:off x="1728132" y="4823594"/>
            <a:ext cx="75165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914400" algn="just"/>
            <a:r>
              <a:rPr lang="en-US" dirty="0"/>
              <a:t>Ri, S., Huang, J., Wang, Y., Kim, M., &amp; An, S. (2014). </a:t>
            </a:r>
            <a:r>
              <a:rPr lang="en-US" b="1" dirty="0"/>
              <a:t>Terminal sliding mode control of mobile wheeled inverted pendulum system with nonlinear disturbance observer</a:t>
            </a:r>
            <a:r>
              <a:rPr lang="en-US" dirty="0"/>
              <a:t>. </a:t>
            </a:r>
            <a:r>
              <a:rPr lang="en-US" i="1" dirty="0"/>
              <a:t>Mathematical Problems in Engineering</a:t>
            </a:r>
            <a:r>
              <a:rPr lang="en-US" dirty="0"/>
              <a:t>, </a:t>
            </a:r>
            <a:r>
              <a:rPr lang="en-US" i="1" dirty="0"/>
              <a:t>2014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F0C685E0-BC55-42BD-ABD9-AC1FCDEB0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13" y="432000"/>
            <a:ext cx="9487503" cy="432000"/>
          </a:xfrm>
        </p:spPr>
        <p:txBody>
          <a:bodyPr/>
          <a:lstStyle/>
          <a:p>
            <a:pPr algn="ctr"/>
            <a:r>
              <a:rPr lang="en-US" dirty="0"/>
              <a:t>Assumptions and Theorems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7482C5D-3E96-4F84-8804-9E9BFFF00BA8}"/>
                  </a:ext>
                </a:extLst>
              </p:cNvPr>
              <p:cNvSpPr txBox="1"/>
              <p:nvPr/>
            </p:nvSpPr>
            <p:spPr>
              <a:xfrm>
                <a:off x="432000" y="1283516"/>
                <a:ext cx="9198116" cy="5985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Sliding surface for MWIP system: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𝑆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𝑐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̇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𝑐𝑣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i="1" dirty="0"/>
                  <a:t>Assumption 1</a:t>
                </a:r>
                <a:r>
                  <a:rPr lang="en-US" dirty="0"/>
                  <a:t>. The tracking errors of the nonlinear disturbance observer are bounded and satisfy the following,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are bounded:</a:t>
                </a:r>
                <a:br>
                  <a:rPr lang="en-US" dirty="0"/>
                </a:b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̃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 </m:t>
                    </m:r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̃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1" dirty="0"/>
                  <a:t>Theorem 2</a:t>
                </a:r>
                <a:r>
                  <a:rPr lang="en-US" dirty="0"/>
                  <a:t>. The overall system is in sliding mode all the time if the following controller is applied to the plant: </a:t>
                </a:r>
                <a:br>
                  <a:rPr lang="en-US" dirty="0"/>
                </a:b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̇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̇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br>
                  <a:rPr lang="en-US" b="0" i="1" dirty="0"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</m:acc>
                      </m:e>
                      <m:sup>
                        <m:r>
                          <m:rPr>
                            <m:nor/>
                          </m:rPr>
                          <a:rPr lang="en-US" dirty="0"/>
                          <m:t>−1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̈"/>
                                <m:ctrlPr>
                                  <a:rPr lang="en-US" i="1" dirty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 dirty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acc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acc>
                          <m:accPr>
                            <m:chr m:val="̇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acc>
                          <m:accPr>
                            <m:chr m:val="̈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acc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sgn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func>
                      </m:e>
                    </m:d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1" dirty="0"/>
                  <a:t>Theorem 3. </a:t>
                </a:r>
                <a:r>
                  <a:rPr lang="en-US" dirty="0"/>
                  <a:t>For the internal dynamic model of the MWIP system, the proposed controller guarantees that the angular velocity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dirty="0"/>
                  <a:t> can converge to zero. </a:t>
                </a:r>
                <a:br>
                  <a:rPr lang="en-US" dirty="0"/>
                </a:br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7482C5D-3E96-4F84-8804-9E9BFFF00B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000" y="1283516"/>
                <a:ext cx="9198116" cy="5985100"/>
              </a:xfrm>
              <a:prstGeom prst="rect">
                <a:avLst/>
              </a:prstGeom>
              <a:blipFill>
                <a:blip r:embed="rId2"/>
                <a:stretch>
                  <a:fillRect l="-4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8722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600" y="4744484"/>
            <a:ext cx="6801707" cy="1004148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Terminal Sliding Mode Control with Disturbance Observer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F18FF7BD-D95B-42A0-8CF4-48D9ADFC5A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0" r="374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19B51A1E-902D-48AF-9020-955120F399B6}" type="slidenum">
              <a:rPr lang="en-US" i="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12</a:t>
            </a:fld>
            <a:endParaRPr lang="en-US" i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065116C4-2A26-42B6-837C-2C084004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E491BE7-C676-4BFC-BF35-24A9F5AD9A70}"/>
                  </a:ext>
                </a:extLst>
              </p:cNvPr>
              <p:cNvSpPr txBox="1"/>
              <p:nvPr/>
            </p:nvSpPr>
            <p:spPr>
              <a:xfrm>
                <a:off x="363666" y="1224793"/>
                <a:ext cx="5664000" cy="46130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Inclination angles of the MWIP system by employing LQR, TSMC, and TSMCNDO control strategies.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Initial Condition: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=−10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Parameters of SMC: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𝑇𝑆𝑀𝐶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𝑇𝑆𝑀𝐶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𝑁𝐷𝑂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0.05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Different control strategies are compared: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LQR;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TSMC;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TSMCNDO.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E491BE7-C676-4BFC-BF35-24A9F5AD9A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666" y="1224793"/>
                <a:ext cx="5664000" cy="4613058"/>
              </a:xfrm>
              <a:prstGeom prst="rect">
                <a:avLst/>
              </a:prstGeom>
              <a:blipFill>
                <a:blip r:embed="rId3"/>
                <a:stretch>
                  <a:fillRect l="-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itle 4">
            <a:extLst>
              <a:ext uri="{FF2B5EF4-FFF2-40B4-BE49-F238E27FC236}">
                <a16:creationId xmlns:a16="http://schemas.microsoft.com/office/drawing/2014/main" id="{9026169E-C1F5-4978-8DB3-9B3CBF555656}"/>
              </a:ext>
            </a:extLst>
          </p:cNvPr>
          <p:cNvSpPr txBox="1">
            <a:spLocks/>
          </p:cNvSpPr>
          <p:nvPr/>
        </p:nvSpPr>
        <p:spPr>
          <a:xfrm>
            <a:off x="584400" y="5844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Output: </a:t>
            </a:r>
            <a:r>
              <a:rPr lang="en-US" sz="2800" dirty="0"/>
              <a:t>Angle Position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18FF7BD-D95B-42A0-8CF4-48D9ADFC5A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0" r="3743"/>
          <a:stretch>
            <a:fillRect/>
          </a:stretch>
        </p:blipFill>
        <p:spPr>
          <a:xfrm>
            <a:off x="6090613" y="807373"/>
            <a:ext cx="5461724" cy="5243255"/>
          </a:xfrm>
          <a:prstGeom prst="rect">
            <a:avLst/>
          </a:prstGeom>
          <a:effectLst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19B51A1E-902D-48AF-9020-955120F399B6}" type="slidenum">
              <a:rPr lang="en-US" i="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13</a:t>
            </a:fld>
            <a:endParaRPr lang="en-US" i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065116C4-2A26-42B6-837C-2C084004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4A02245-FA7C-49B9-B977-7AFA5B1A1FE4}"/>
                  </a:ext>
                </a:extLst>
              </p:cNvPr>
              <p:cNvSpPr txBox="1"/>
              <p:nvPr/>
            </p:nvSpPr>
            <p:spPr>
              <a:xfrm>
                <a:off x="363666" y="1224793"/>
                <a:ext cx="5664000" cy="25355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Inclination Velocity of the MWIP system by employing LQR, TSMC, and TSMCNDO control strategies.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Initial Condition: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=−10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Parameters of SMC: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𝑇𝑆𝑀𝐶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𝑇𝑆𝑀𝐶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𝑁𝐷𝑂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0.05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4A02245-FA7C-49B9-B977-7AFA5B1A1F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666" y="1224793"/>
                <a:ext cx="5664000" cy="2535566"/>
              </a:xfrm>
              <a:prstGeom prst="rect">
                <a:avLst/>
              </a:prstGeom>
              <a:blipFill>
                <a:blip r:embed="rId3"/>
                <a:stretch>
                  <a:fillRect l="-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4">
            <a:extLst>
              <a:ext uri="{FF2B5EF4-FFF2-40B4-BE49-F238E27FC236}">
                <a16:creationId xmlns:a16="http://schemas.microsoft.com/office/drawing/2014/main" id="{979F7A9E-632B-4E07-BE2A-4D69BDFA7753}"/>
              </a:ext>
            </a:extLst>
          </p:cNvPr>
          <p:cNvSpPr txBox="1">
            <a:spLocks/>
          </p:cNvSpPr>
          <p:nvPr/>
        </p:nvSpPr>
        <p:spPr>
          <a:xfrm>
            <a:off x="584400" y="5844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Output: </a:t>
            </a:r>
            <a:r>
              <a:rPr lang="en-US" sz="2800" dirty="0"/>
              <a:t>Angular Velocity </a:t>
            </a:r>
          </a:p>
        </p:txBody>
      </p:sp>
    </p:spTree>
    <p:extLst>
      <p:ext uri="{BB962C8B-B14F-4D97-AF65-F5344CB8AC3E}">
        <p14:creationId xmlns:p14="http://schemas.microsoft.com/office/powerpoint/2010/main" val="129776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18FF7BD-D95B-42A0-8CF4-48D9ADFC5A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0" r="3743"/>
          <a:stretch>
            <a:fillRect/>
          </a:stretch>
        </p:blipFill>
        <p:spPr>
          <a:xfrm>
            <a:off x="6090613" y="752756"/>
            <a:ext cx="5461724" cy="5352489"/>
          </a:xfrm>
          <a:prstGeom prst="rect">
            <a:avLst/>
          </a:prstGeom>
          <a:effectLst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19B51A1E-902D-48AF-9020-955120F399B6}" type="slidenum">
              <a:rPr lang="en-US" i="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14</a:t>
            </a:fld>
            <a:endParaRPr lang="en-US" i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065116C4-2A26-42B6-837C-2C084004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2E279E3-0E53-40A1-A66E-0CB1DB8EC45F}"/>
                  </a:ext>
                </a:extLst>
              </p:cNvPr>
              <p:cNvSpPr txBox="1"/>
              <p:nvPr/>
            </p:nvSpPr>
            <p:spPr>
              <a:xfrm>
                <a:off x="363666" y="1224793"/>
                <a:ext cx="5664000" cy="25355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Inclination Velocity of the MWIP system by employing LQR, TSMC, and TSMCNDO control strategies.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Initial Condition: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=−10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Parameters of SMC: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𝑇𝑆𝑀𝐶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𝑇𝑆𝑀𝐶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𝑁𝐷𝑂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0.05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2E279E3-0E53-40A1-A66E-0CB1DB8EC4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666" y="1224793"/>
                <a:ext cx="5664000" cy="2535566"/>
              </a:xfrm>
              <a:prstGeom prst="rect">
                <a:avLst/>
              </a:prstGeom>
              <a:blipFill>
                <a:blip r:embed="rId3"/>
                <a:stretch>
                  <a:fillRect l="-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4">
            <a:extLst>
              <a:ext uri="{FF2B5EF4-FFF2-40B4-BE49-F238E27FC236}">
                <a16:creationId xmlns:a16="http://schemas.microsoft.com/office/drawing/2014/main" id="{B282889D-7445-4F22-BF7D-E5097FC959D3}"/>
              </a:ext>
            </a:extLst>
          </p:cNvPr>
          <p:cNvSpPr txBox="1">
            <a:spLocks/>
          </p:cNvSpPr>
          <p:nvPr/>
        </p:nvSpPr>
        <p:spPr>
          <a:xfrm>
            <a:off x="584400" y="5844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Wheel Rotation Velocities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10892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18FF7BD-D95B-42A0-8CF4-48D9ADFC5A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0" r="3743"/>
          <a:stretch>
            <a:fillRect/>
          </a:stretch>
        </p:blipFill>
        <p:spPr>
          <a:xfrm>
            <a:off x="6090613" y="834682"/>
            <a:ext cx="5461724" cy="5188637"/>
          </a:xfrm>
          <a:prstGeom prst="rect">
            <a:avLst/>
          </a:prstGeom>
          <a:effectLst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19B51A1E-902D-48AF-9020-955120F399B6}" type="slidenum">
              <a:rPr lang="en-US" i="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15</a:t>
            </a:fld>
            <a:endParaRPr lang="en-US" i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065116C4-2A26-42B6-837C-2C084004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EFF38B-F333-4AC3-93F6-AE807DE39BA4}"/>
              </a:ext>
            </a:extLst>
          </p:cNvPr>
          <p:cNvSpPr txBox="1"/>
          <p:nvPr/>
        </p:nvSpPr>
        <p:spPr>
          <a:xfrm>
            <a:off x="363666" y="1224793"/>
            <a:ext cx="5664000" cy="2535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Control inputs of the MWIP system by employing LQR, TSMC, and TSMCNDO control strategies.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“The control performance of the MWIP system by using TSMCNDO control strategy is better than the one by using TSMC control strategy”.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872A2016-CE0E-47A1-A4AD-D89A2C8EEB3E}"/>
              </a:ext>
            </a:extLst>
          </p:cNvPr>
          <p:cNvSpPr txBox="1">
            <a:spLocks/>
          </p:cNvSpPr>
          <p:nvPr/>
        </p:nvSpPr>
        <p:spPr>
          <a:xfrm>
            <a:off x="584400" y="5844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Control Inputs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9197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600" y="4744484"/>
            <a:ext cx="6801707" cy="1004148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Terminal Sliding Mode Control with Disturbance Observer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297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18FF7BD-D95B-42A0-8CF4-48D9ADFC5A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0" r="3743"/>
          <a:stretch>
            <a:fillRect/>
          </a:stretch>
        </p:blipFill>
        <p:spPr>
          <a:xfrm>
            <a:off x="6090613" y="957570"/>
            <a:ext cx="5461724" cy="4942860"/>
          </a:xfrm>
          <a:prstGeom prst="rect">
            <a:avLst/>
          </a:prstGeom>
          <a:effectLst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19B51A1E-902D-48AF-9020-955120F399B6}" type="slidenum">
              <a:rPr lang="en-US" i="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17</a:t>
            </a:fld>
            <a:endParaRPr lang="en-US" i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065116C4-2A26-42B6-837C-2C084004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3B2C3D-CE75-4F31-8818-967FC1AA2819}"/>
              </a:ext>
            </a:extLst>
          </p:cNvPr>
          <p:cNvSpPr txBox="1"/>
          <p:nvPr/>
        </p:nvSpPr>
        <p:spPr>
          <a:xfrm>
            <a:off x="363666" y="1224793"/>
            <a:ext cx="5664000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TSMC can deal with modeling uncertainties and external disturbances.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 guarantees the system trajectory converges in a finite time.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Remove chattering caused by the SMC.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Decreased Tracking error.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FCE43235-1F8F-467F-A49F-822132176332}"/>
              </a:ext>
            </a:extLst>
          </p:cNvPr>
          <p:cNvSpPr txBox="1">
            <a:spLocks/>
          </p:cNvSpPr>
          <p:nvPr/>
        </p:nvSpPr>
        <p:spPr>
          <a:xfrm>
            <a:off x="584400" y="5844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Conclusion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86415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B56D65-482A-4C2F-8C67-902EDBF11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38174" y="639401"/>
            <a:ext cx="5374005" cy="557716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9C7540-47E6-4F48-9004-EBAF1E7FA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213" y="1145916"/>
            <a:ext cx="4748995" cy="29895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dirty="0">
                <a:solidFill>
                  <a:srgbClr val="FFFFFF"/>
                </a:solidFill>
              </a:rPr>
              <a:t>Working in Progress 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CB446-4E14-4236-95F7-F3B1CE7A0AF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58213" y="4475308"/>
            <a:ext cx="4748995" cy="11027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>
                <a:solidFill>
                  <a:srgbClr val="E7E6E6"/>
                </a:solidFill>
              </a:rPr>
              <a:t>TSMC with Nonlinear Disturbance Observer applied to a Unicycle System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0FEF24E-4E14-4630-B207-B3F29C72C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9414" y="4315288"/>
            <a:ext cx="405887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4C5481-7B6D-43B7-BF53-3B5DDAF51000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8808719" y="6347926"/>
            <a:ext cx="2743200" cy="3069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9B51A1E-902D-48AF-9020-955120F399B6}" type="slidenum">
              <a:rPr lang="en-US" noProof="0" smtClean="0">
                <a:solidFill>
                  <a:schemeClr val="tx1">
                    <a:tint val="75000"/>
                  </a:schemeClr>
                </a:solidFill>
              </a:rPr>
              <a:pPr algn="r">
                <a:spcAft>
                  <a:spcPts val="600"/>
                </a:spcAft>
              </a:pPr>
              <a:t>18</a:t>
            </a:fld>
            <a:endParaRPr lang="en-US" noProof="0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725C3DC-93CA-4E1A-BB82-3C76FFFF65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23815" y="581558"/>
            <a:ext cx="3352165" cy="414083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900E9C-E794-4619-996B-E8A9D41178F8}"/>
              </a:ext>
            </a:extLst>
          </p:cNvPr>
          <p:cNvSpPr txBox="1"/>
          <p:nvPr/>
        </p:nvSpPr>
        <p:spPr>
          <a:xfrm>
            <a:off x="6179823" y="4722393"/>
            <a:ext cx="3836632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Apply TSMC to a Unicycle system taking in consideration  anthropometric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404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7540-47E6-4F48-9004-EBAF1E7FA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96" y="4571216"/>
            <a:ext cx="10906008" cy="1115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/>
              <a:t>Working in Progress…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CB446-4E14-4236-95F7-F3B1CE7A0AF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2996" y="5859140"/>
            <a:ext cx="10906008" cy="49721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400"/>
              <a:t>TSMC with Nonlinear Disturbance Observer applied to a Unicycle System</a:t>
            </a:r>
          </a:p>
        </p:txBody>
      </p:sp>
      <p:pic>
        <p:nvPicPr>
          <p:cNvPr id="16" name="Content Placeholder 12">
            <a:extLst>
              <a:ext uri="{FF2B5EF4-FFF2-40B4-BE49-F238E27FC236}">
                <a16:creationId xmlns:a16="http://schemas.microsoft.com/office/drawing/2014/main" id="{9F528BCB-1AF6-4899-94F5-FC260BB16D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1" r="6" b="6"/>
          <a:stretch/>
        </p:blipFill>
        <p:spPr>
          <a:xfrm>
            <a:off x="5089147" y="1678616"/>
            <a:ext cx="2685705" cy="2572872"/>
          </a:xfrm>
          <a:prstGeom prst="rect">
            <a:avLst/>
          </a:prstGeom>
        </p:spPr>
      </p:pic>
      <p:pic>
        <p:nvPicPr>
          <p:cNvPr id="15" name="Content Placeholder 12">
            <a:extLst>
              <a:ext uri="{FF2B5EF4-FFF2-40B4-BE49-F238E27FC236}">
                <a16:creationId xmlns:a16="http://schemas.microsoft.com/office/drawing/2014/main" id="{7DFC6FBD-8725-45F7-931A-79B3827086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3" r="7" b="7"/>
          <a:stretch/>
        </p:blipFill>
        <p:spPr>
          <a:xfrm>
            <a:off x="8286264" y="1678616"/>
            <a:ext cx="2685705" cy="2580874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733B210-462D-42A4-BA20-36743BB5E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4C5481-7B6D-43B7-BF53-3B5DDAF51000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9B51A1E-902D-48AF-9020-955120F399B6}" type="slidenum">
              <a:rPr lang="en-US" noProof="0" smtClean="0">
                <a:solidFill>
                  <a:schemeClr val="tx1">
                    <a:tint val="75000"/>
                  </a:schemeClr>
                </a:solidFill>
              </a:rPr>
              <a:pPr algn="r">
                <a:spcAft>
                  <a:spcPts val="600"/>
                </a:spcAft>
              </a:pPr>
              <a:t>19</a:t>
            </a:fld>
            <a:endParaRPr lang="en-US" noProof="0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EC93E3E-2A00-45FC-BA33-187836DC4A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83" y="914400"/>
            <a:ext cx="4449452" cy="333708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5D7AAD-6AED-4CC9-9AC2-AC0820BBD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19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600" y="4744484"/>
            <a:ext cx="6801707" cy="1004148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Terminal Sliding Mode Control with Disturbance Observer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273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74360" y="4035727"/>
            <a:ext cx="6638899" cy="382887"/>
          </a:xfrm>
        </p:spPr>
        <p:txBody>
          <a:bodyPr/>
          <a:lstStyle/>
          <a:p>
            <a:pPr algn="ctr"/>
            <a:r>
              <a:rPr lang="en-US" dirty="0"/>
              <a:t>Erivelton Gualter dos Santos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396" y="1343906"/>
            <a:ext cx="6947797" cy="5241452"/>
          </a:xfrm>
        </p:spPr>
        <p:txBody>
          <a:bodyPr/>
          <a:lstStyle/>
          <a:p>
            <a:pPr marL="914400" indent="-457200">
              <a:buNone/>
            </a:pPr>
            <a:r>
              <a:rPr lang="en-US" dirty="0"/>
              <a:t>V.SankaranarayananandA.D.</a:t>
            </a:r>
            <a:r>
              <a:rPr lang="en-US" dirty="0" err="1"/>
              <a:t>Mahindrakar</a:t>
            </a:r>
            <a:r>
              <a:rPr lang="en-US" dirty="0"/>
              <a:t>,“</a:t>
            </a:r>
            <a:r>
              <a:rPr lang="en-US" dirty="0" err="1"/>
              <a:t>Controlofaclass</a:t>
            </a:r>
            <a:r>
              <a:rPr lang="en-US" dirty="0"/>
              <a:t> of underactuated mechanical systems using sliding modes,” </a:t>
            </a:r>
            <a:r>
              <a:rPr lang="en-US" i="1" dirty="0"/>
              <a:t>IEEE </a:t>
            </a:r>
            <a:r>
              <a:rPr lang="en-US" i="1" dirty="0" err="1"/>
              <a:t>Transactionson</a:t>
            </a:r>
            <a:r>
              <a:rPr lang="en-US" i="1" dirty="0"/>
              <a:t> Robotics</a:t>
            </a:r>
            <a:r>
              <a:rPr lang="en-US" dirty="0"/>
              <a:t>,vol.25,no.2,pp.459–467,200</a:t>
            </a:r>
          </a:p>
          <a:p>
            <a:pPr marL="914400" indent="-457200">
              <a:buNone/>
            </a:pPr>
            <a:r>
              <a:rPr lang="en-US" dirty="0"/>
              <a:t>F. Grasser, A. </a:t>
            </a:r>
            <a:r>
              <a:rPr lang="en-US" dirty="0" err="1"/>
              <a:t>D’Arrigo</a:t>
            </a:r>
            <a:r>
              <a:rPr lang="en-US" dirty="0"/>
              <a:t>, S. </a:t>
            </a:r>
            <a:r>
              <a:rPr lang="en-US" dirty="0" err="1"/>
              <a:t>Colombi</a:t>
            </a:r>
            <a:r>
              <a:rPr lang="en-US" dirty="0"/>
              <a:t>, and A. C. </a:t>
            </a:r>
            <a:r>
              <a:rPr lang="en-US" dirty="0" err="1"/>
              <a:t>Rufer</a:t>
            </a:r>
            <a:r>
              <a:rPr lang="en-US" dirty="0"/>
              <a:t>, “JOE: a mobile, inverted pendulum,” IEEE Transactions on Industrial Electronics,vol.49,no.1,pp.107–114,2002</a:t>
            </a:r>
          </a:p>
          <a:p>
            <a:pPr marL="914400" indent="-457200">
              <a:buNone/>
            </a:pPr>
            <a:r>
              <a:rPr lang="en-US" dirty="0"/>
              <a:t> J. Huang, F. Ding, T. Fukuda, and T. </a:t>
            </a:r>
            <a:r>
              <a:rPr lang="en-US" dirty="0" err="1"/>
              <a:t>Matsuno</a:t>
            </a:r>
            <a:r>
              <a:rPr lang="en-US" dirty="0"/>
              <a:t>, “Modeling and velocity control for a novel narrow vehicle based on mobile wheeled inverted pendulum,” </a:t>
            </a:r>
            <a:r>
              <a:rPr lang="en-US" i="1" dirty="0"/>
              <a:t>IEEE Transactions on Control SystemsTechnology</a:t>
            </a:r>
            <a:r>
              <a:rPr lang="en-US" dirty="0"/>
              <a:t>,vol.21,no.5,pp.1607–1617,2013</a:t>
            </a:r>
          </a:p>
          <a:p>
            <a:pPr marL="914400" indent="-457200">
              <a:buNone/>
            </a:pPr>
            <a:r>
              <a:rPr lang="en-US" dirty="0"/>
              <a:t> J. Huang, F. Ding, T. Fukuda, and T. </a:t>
            </a:r>
            <a:r>
              <a:rPr lang="en-US" dirty="0" err="1"/>
              <a:t>Matsuno</a:t>
            </a:r>
            <a:r>
              <a:rPr lang="en-US" dirty="0"/>
              <a:t>, “Modeling and velocity control for a novel narrow vehicle based on mobile wheeled inverted pendulum,” </a:t>
            </a:r>
            <a:r>
              <a:rPr lang="en-US" i="1" dirty="0"/>
              <a:t>IEEE Transactions on Control Systems Technology</a:t>
            </a:r>
            <a:r>
              <a:rPr lang="en-US" dirty="0"/>
              <a:t>,vol.21,no.5,pp.1607–1617,2013</a:t>
            </a:r>
          </a:p>
          <a:p>
            <a:pPr marL="914400" indent="-457200">
              <a:buNone/>
            </a:pPr>
            <a:r>
              <a:rPr lang="en-US" dirty="0"/>
              <a:t> </a:t>
            </a:r>
            <a:r>
              <a:rPr lang="en-US" dirty="0" err="1"/>
              <a:t>K.Pathak</a:t>
            </a:r>
            <a:r>
              <a:rPr lang="en-US" dirty="0"/>
              <a:t>, </a:t>
            </a:r>
            <a:r>
              <a:rPr lang="en-US" dirty="0" err="1"/>
              <a:t>J.Franch</a:t>
            </a:r>
            <a:r>
              <a:rPr lang="en-US" dirty="0"/>
              <a:t> ,and </a:t>
            </a:r>
            <a:r>
              <a:rPr lang="en-US" dirty="0" err="1"/>
              <a:t>S.K.Agrawal</a:t>
            </a:r>
            <a:r>
              <a:rPr lang="en-US" dirty="0"/>
              <a:t>, “Velocity and position control of a wheeled inverted pendulum by partial feedback </a:t>
            </a:r>
            <a:r>
              <a:rPr lang="en-US" dirty="0" err="1"/>
              <a:t>linearization,”</a:t>
            </a:r>
            <a:r>
              <a:rPr lang="en-US" i="1" dirty="0" err="1"/>
              <a:t>IEEE</a:t>
            </a:r>
            <a:r>
              <a:rPr lang="en-US" i="1" dirty="0"/>
              <a:t> </a:t>
            </a:r>
            <a:r>
              <a:rPr lang="en-US" i="1" dirty="0" err="1"/>
              <a:t>Transactionson</a:t>
            </a:r>
            <a:r>
              <a:rPr lang="en-US" i="1" dirty="0"/>
              <a:t> Robotics</a:t>
            </a:r>
            <a:r>
              <a:rPr lang="en-US" dirty="0"/>
              <a:t>,vol.21,no.3,pp. 505–513,2005</a:t>
            </a:r>
          </a:p>
        </p:txBody>
      </p:sp>
      <p:pic>
        <p:nvPicPr>
          <p:cNvPr id="19" name="Picture Placeholder 18" descr="decorative element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560193" y="1344803"/>
            <a:ext cx="3737526" cy="4519102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642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EDE6D13-66B6-4DDA-8746-C4C924315F2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0" r="18330"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1D680-863A-418D-8A97-617297145DF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5B52F47-B32F-4567-AD6B-152D7C8D5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4C42D4-E92C-411C-901B-B01DC763002E}"/>
              </a:ext>
            </a:extLst>
          </p:cNvPr>
          <p:cNvSpPr txBox="1"/>
          <p:nvPr/>
        </p:nvSpPr>
        <p:spPr>
          <a:xfrm>
            <a:off x="432000" y="1283516"/>
            <a:ext cx="5664000" cy="378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MWIP stands for Mobile Wheeled Inverted Pendulum;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MWIP can be used for delivery and touring;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Examples of MWIP: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Segway (www.segway.com/);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JOE (Swiss Federal Institute of Technology Lausanne);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UW-Car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PMP (Faculty of Engineering, </a:t>
            </a:r>
            <a:r>
              <a:rPr lang="en-US" dirty="0" err="1"/>
              <a:t>Tamagawa</a:t>
            </a:r>
            <a:r>
              <a:rPr lang="en-US" dirty="0"/>
              <a:t> University).</a:t>
            </a:r>
          </a:p>
        </p:txBody>
      </p:sp>
    </p:spTree>
    <p:extLst>
      <p:ext uri="{BB962C8B-B14F-4D97-AF65-F5344CB8AC3E}">
        <p14:creationId xmlns:p14="http://schemas.microsoft.com/office/powerpoint/2010/main" val="3670039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EDE6D13-66B6-4DDA-8746-C4C924315F2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99200" y="1143114"/>
            <a:ext cx="5472113" cy="433702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1D680-863A-418D-8A97-617297145DF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5B52F47-B32F-4567-AD6B-152D7C8D5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MWIP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54C42D4-E92C-411C-901B-B01DC763002E}"/>
                  </a:ext>
                </a:extLst>
              </p:cNvPr>
              <p:cNvSpPr txBox="1"/>
              <p:nvPr/>
            </p:nvSpPr>
            <p:spPr>
              <a:xfrm>
                <a:off x="432000" y="1283516"/>
                <a:ext cx="5664000" cy="41975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Dynamics of MWIP is underactuated.</a:t>
                </a:r>
                <a:br>
                  <a:rPr lang="en-US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𝐷𝑂𝐹</m:t>
                        </m:r>
                      </m:sub>
                    </m:sSub>
                  </m:oMath>
                </a14:m>
                <a:endParaRPr lang="en-US" b="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</m:sub>
                    </m:sSub>
                  </m:oMath>
                </a14:m>
                <a:r>
                  <a:rPr lang="en-US" dirty="0"/>
                  <a:t>: Number of Control Inputs.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𝐷𝑂𝐹</m:t>
                        </m:r>
                      </m:sub>
                    </m:sSub>
                  </m:oMath>
                </a14:m>
                <a:r>
                  <a:rPr lang="en-US" dirty="0"/>
                  <a:t>: Number of the Degrees of Freedom.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Control this system is a challenge.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Previous control approaches: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Feedback linearization;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Fuzzy control methods;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Neural Network-based;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Adaptive control;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54C42D4-E92C-411C-901B-B01DC7630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000" y="1283516"/>
                <a:ext cx="5664000" cy="4197559"/>
              </a:xfrm>
              <a:prstGeom prst="rect">
                <a:avLst/>
              </a:prstGeom>
              <a:blipFill>
                <a:blip r:embed="rId4"/>
                <a:stretch>
                  <a:fillRect l="-753" b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A0CB660A-CB22-46D3-9D0C-991D88B96832}"/>
              </a:ext>
            </a:extLst>
          </p:cNvPr>
          <p:cNvSpPr txBox="1"/>
          <p:nvPr/>
        </p:nvSpPr>
        <p:spPr>
          <a:xfrm>
            <a:off x="6299200" y="5480136"/>
            <a:ext cx="54721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3" tooltip="http://commons.wikimedia.org/wiki/File:Segway_Polizei_4.jpg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5" tooltip="https://creativecommons.org/licenses/by-sa/3.0/"/>
              </a:rPr>
              <a:t>CC BY-SA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112546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3767" y="4929042"/>
            <a:ext cx="6801707" cy="1004148"/>
          </a:xfrm>
        </p:spPr>
        <p:txBody>
          <a:bodyPr/>
          <a:lstStyle/>
          <a:p>
            <a:r>
              <a:rPr lang="en-US" dirty="0"/>
              <a:t>System Formulation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Terminal Sliding Mode Control with Disturbance Observer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45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EDE6D13-66B6-4DDA-8746-C4C924315F2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323" y="1143114"/>
            <a:ext cx="4783866" cy="43370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1D680-863A-418D-8A97-617297145DF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5B52F47-B32F-4567-AD6B-152D7C8D5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Formulation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54C42D4-E92C-411C-901B-B01DC763002E}"/>
                  </a:ext>
                </a:extLst>
              </p:cNvPr>
              <p:cNvSpPr txBox="1"/>
              <p:nvPr/>
            </p:nvSpPr>
            <p:spPr>
              <a:xfrm>
                <a:off x="432000" y="1283516"/>
                <a:ext cx="5664000" cy="29510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One-dimensional inverted pendulum;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Rotation and Translation motion of the body occurs on a place.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States Variables: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/>
                  <a:t>: Inclination angle of the body and the wheel’s rotation angle, respectively.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54C42D4-E92C-411C-901B-B01DC7630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000" y="1283516"/>
                <a:ext cx="5664000" cy="2951064"/>
              </a:xfrm>
              <a:prstGeom prst="rect">
                <a:avLst/>
              </a:prstGeom>
              <a:blipFill>
                <a:blip r:embed="rId3"/>
                <a:stretch>
                  <a:fillRect l="-753" r="-1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880FD64-359B-45CE-A140-A58DF6A8885C}"/>
              </a:ext>
            </a:extLst>
          </p:cNvPr>
          <p:cNvSpPr txBox="1"/>
          <p:nvPr/>
        </p:nvSpPr>
        <p:spPr>
          <a:xfrm>
            <a:off x="6517313" y="5528418"/>
            <a:ext cx="4930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Mobile wheeled inverted pendulum (MWIP) system model.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E29A2D-374B-41E3-84A6-0C791D339D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523" y="3885446"/>
            <a:ext cx="4572000" cy="254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40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EDE6D13-66B6-4DDA-8746-C4C924315F2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323" y="1143114"/>
            <a:ext cx="4783866" cy="43370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1D680-863A-418D-8A97-617297145DF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5B52F47-B32F-4567-AD6B-152D7C8D5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54C42D4-E92C-411C-901B-B01DC763002E}"/>
                  </a:ext>
                </a:extLst>
              </p:cNvPr>
              <p:cNvSpPr txBox="1"/>
              <p:nvPr/>
            </p:nvSpPr>
            <p:spPr>
              <a:xfrm>
                <a:off x="432000" y="1283516"/>
                <a:ext cx="5664000" cy="50577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The modeling method of this system is based on </a:t>
                </a:r>
                <a:r>
                  <a:rPr lang="en-US" b="1" dirty="0"/>
                  <a:t>Euler-Lagrange equations</a:t>
                </a:r>
                <a:r>
                  <a:rPr lang="en-US" dirty="0"/>
                  <a:t>.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 err="1"/>
                  <a:t>Lagrangian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𝒦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𝒦</m:t>
                    </m:r>
                  </m:oMath>
                </a14:m>
                <a:r>
                  <a:rPr lang="en-US" dirty="0"/>
                  <a:t>: Kinetic Energy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</m:oMath>
                </a14:m>
                <a:r>
                  <a:rPr lang="en-US" dirty="0"/>
                  <a:t>: Potential Energy.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Then, the equation of motion can be found by: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</m:num>
                        <m:den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= 1, … 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Nonlinear underactuated system with disturbances: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acc>
                        <m:accPr>
                          <m:chr m:val="̈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̇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𝑒𝑥𝑡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>
                  <a:lnSpc>
                    <a:spcPct val="150000"/>
                  </a:lnSpc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54C42D4-E92C-411C-901B-B01DC7630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000" y="1283516"/>
                <a:ext cx="5664000" cy="5057795"/>
              </a:xfrm>
              <a:prstGeom prst="rect">
                <a:avLst/>
              </a:prstGeom>
              <a:blipFill>
                <a:blip r:embed="rId3"/>
                <a:stretch>
                  <a:fillRect l="-969" b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880FD64-359B-45CE-A140-A58DF6A8885C}"/>
              </a:ext>
            </a:extLst>
          </p:cNvPr>
          <p:cNvSpPr txBox="1"/>
          <p:nvPr/>
        </p:nvSpPr>
        <p:spPr>
          <a:xfrm>
            <a:off x="6517313" y="5528418"/>
            <a:ext cx="4930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Mobile wheeled inverted pendulum (MWIP) system model.</a:t>
            </a:r>
          </a:p>
        </p:txBody>
      </p:sp>
    </p:spTree>
    <p:extLst>
      <p:ext uri="{BB962C8B-B14F-4D97-AF65-F5344CB8AC3E}">
        <p14:creationId xmlns:p14="http://schemas.microsoft.com/office/powerpoint/2010/main" val="2832892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F0C685E0-BC55-42BD-ABD9-AC1FCDEB0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13" y="432000"/>
            <a:ext cx="9487503" cy="432000"/>
          </a:xfrm>
        </p:spPr>
        <p:txBody>
          <a:bodyPr/>
          <a:lstStyle/>
          <a:p>
            <a:r>
              <a:rPr lang="en-US" dirty="0"/>
              <a:t>terminal sliding model controller design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EBABED-E0FD-4A4B-9724-3276B65D0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764" y="993838"/>
            <a:ext cx="7315200" cy="47696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CE6B9A-A1B5-4C8D-A0C7-5A348461900D}"/>
              </a:ext>
            </a:extLst>
          </p:cNvPr>
          <p:cNvSpPr txBox="1"/>
          <p:nvPr/>
        </p:nvSpPr>
        <p:spPr>
          <a:xfrm>
            <a:off x="1228764" y="5893331"/>
            <a:ext cx="7315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914400" algn="just"/>
            <a:r>
              <a:rPr lang="en-US" sz="1600" dirty="0"/>
              <a:t>Park, K. B., &amp; Tsuji, T. (1999). </a:t>
            </a:r>
            <a:r>
              <a:rPr lang="en-US" sz="1600" b="1" dirty="0"/>
              <a:t>Terminal sliding mode control of second‐order nonlinear uncertain systems</a:t>
            </a:r>
            <a:r>
              <a:rPr lang="en-US" sz="1600" dirty="0"/>
              <a:t>. International Journal of Robust and Nonlinear Control: IFAC‐Affiliated Journal, 9(11), 769-780.</a:t>
            </a:r>
          </a:p>
        </p:txBody>
      </p:sp>
    </p:spTree>
    <p:extLst>
      <p:ext uri="{BB962C8B-B14F-4D97-AF65-F5344CB8AC3E}">
        <p14:creationId xmlns:p14="http://schemas.microsoft.com/office/powerpoint/2010/main" val="1716049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F0C685E0-BC55-42BD-ABD9-AC1FCDEB0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13" y="432000"/>
            <a:ext cx="9487503" cy="432000"/>
          </a:xfrm>
        </p:spPr>
        <p:txBody>
          <a:bodyPr/>
          <a:lstStyle/>
          <a:p>
            <a:r>
              <a:rPr lang="en-US" dirty="0"/>
              <a:t>terminal sliding model controller design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7482C5D-3E96-4F84-8804-9E9BFFF00BA8}"/>
                  </a:ext>
                </a:extLst>
              </p:cNvPr>
              <p:cNvSpPr txBox="1"/>
              <p:nvPr/>
            </p:nvSpPr>
            <p:spPr>
              <a:xfrm>
                <a:off x="432000" y="1283516"/>
                <a:ext cx="9198116" cy="50285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Classic sliding mode control (SMC) technique may not converge the tracking errors on sliding surface 𝑠(𝑡) to zero in finite time.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Terminal Sliding Model Controller (</a:t>
                </a:r>
                <a:r>
                  <a:rPr lang="en-US" b="1" dirty="0"/>
                  <a:t>TSMC</a:t>
                </a:r>
                <a:r>
                  <a:rPr lang="en-US" dirty="0"/>
                  <a:t>) is a variation of SMC, where the sliding surface is defined with additional nonlinear terms.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It leads tracking errors on sliding surface to converge to zero in finite time.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Also, the TSMC nonlinear function can be designed to reduce chattering and speed up convergence.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General Sliding Surface of TSMC: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̇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𝑑𝑖𝑎𝑔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…,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,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/>
                  <a:t> ,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</m:acc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𝑐𝑣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: Nonlinear function as cubic polynomial.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7482C5D-3E96-4F84-8804-9E9BFFF00B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000" y="1283516"/>
                <a:ext cx="9198116" cy="5028556"/>
              </a:xfrm>
              <a:prstGeom prst="rect">
                <a:avLst/>
              </a:prstGeom>
              <a:blipFill>
                <a:blip r:embed="rId2"/>
                <a:stretch>
                  <a:fillRect l="-464" r="-1060" b="-10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8933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C84B30EC-0085-4B02-B549-85261AA7A7FD}" vid="{B38EAA63-7B49-47D5-A9B8-CCF1CC9145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1D8AE1-AF50-4238-9545-788684540A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19935D-ADE6-42ED-B568-839405AD6AB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B15BD18-190D-4514-9BDF-0746D033B5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996</Words>
  <Application>Microsoft Office PowerPoint</Application>
  <PresentationFormat>Widescreen</PresentationFormat>
  <Paragraphs>130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Cambria Math</vt:lpstr>
      <vt:lpstr>Corbel</vt:lpstr>
      <vt:lpstr>Times New Roman</vt:lpstr>
      <vt:lpstr>Office Theme</vt:lpstr>
      <vt:lpstr>Term Paper presentation</vt:lpstr>
      <vt:lpstr>Introduction</vt:lpstr>
      <vt:lpstr>Introduction</vt:lpstr>
      <vt:lpstr>MWIP System</vt:lpstr>
      <vt:lpstr>System Formulation</vt:lpstr>
      <vt:lpstr>System Formulation</vt:lpstr>
      <vt:lpstr>Modeling</vt:lpstr>
      <vt:lpstr>terminal sliding model controller design</vt:lpstr>
      <vt:lpstr>terminal sliding model controller design</vt:lpstr>
      <vt:lpstr>Assumptions and Theorems</vt:lpstr>
      <vt:lpstr>Results</vt:lpstr>
      <vt:lpstr>Slide Title</vt:lpstr>
      <vt:lpstr>Slide Title</vt:lpstr>
      <vt:lpstr>Slide Title</vt:lpstr>
      <vt:lpstr>Slide Title</vt:lpstr>
      <vt:lpstr>Conclusion</vt:lpstr>
      <vt:lpstr>Slide Title</vt:lpstr>
      <vt:lpstr>Working in Progress …</vt:lpstr>
      <vt:lpstr>Working in Progress…</vt:lpstr>
      <vt:lpstr>THANK YOU</vt:lpstr>
      <vt:lpstr>Extra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2019-04-26T15:07:09Z</dcterms:created>
  <dcterms:modified xsi:type="dcterms:W3CDTF">2019-04-26T15:15:29Z</dcterms:modified>
</cp:coreProperties>
</file>